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66.jpg" ContentType="image/png"/>
  <Override PartName="/ppt/notesSlides/notesSlide21.xml" ContentType="application/vnd.openxmlformats-officedocument.presentationml.notesSlide+xml"/>
  <Override PartName="/ppt/media/image69.jpg" ContentType="image/png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5"/>
  </p:notesMasterIdLst>
  <p:sldIdLst>
    <p:sldId id="258" r:id="rId2"/>
    <p:sldId id="257" r:id="rId3"/>
    <p:sldId id="259" r:id="rId4"/>
    <p:sldId id="262" r:id="rId5"/>
    <p:sldId id="272" r:id="rId6"/>
    <p:sldId id="273" r:id="rId7"/>
    <p:sldId id="275" r:id="rId8"/>
    <p:sldId id="274" r:id="rId9"/>
    <p:sldId id="263" r:id="rId10"/>
    <p:sldId id="264" r:id="rId11"/>
    <p:sldId id="265" r:id="rId12"/>
    <p:sldId id="283" r:id="rId13"/>
    <p:sldId id="260" r:id="rId14"/>
    <p:sldId id="261" r:id="rId15"/>
    <p:sldId id="277" r:id="rId16"/>
    <p:sldId id="266" r:id="rId17"/>
    <p:sldId id="279" r:id="rId18"/>
    <p:sldId id="278" r:id="rId19"/>
    <p:sldId id="282" r:id="rId20"/>
    <p:sldId id="269" r:id="rId21"/>
    <p:sldId id="284" r:id="rId22"/>
    <p:sldId id="271" r:id="rId23"/>
    <p:sldId id="28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902" autoAdjust="0"/>
  </p:normalViewPr>
  <p:slideViewPr>
    <p:cSldViewPr snapToGrid="0" showGuides="1">
      <p:cViewPr varScale="1">
        <p:scale>
          <a:sx n="142" d="100"/>
          <a:sy n="142" d="100"/>
        </p:scale>
        <p:origin x="100" y="2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5943D-F186-44FF-BCED-A507E655B78C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8EAC7-E7A1-4EEC-85C2-AB061E6950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852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EAC7-E7A1-4EEC-85C2-AB061E69508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47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EAC7-E7A1-4EEC-85C2-AB061E69508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85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EAC7-E7A1-4EEC-85C2-AB061E69508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402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EAC7-E7A1-4EEC-85C2-AB061E69508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422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EAC7-E7A1-4EEC-85C2-AB061E69508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912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EAC7-E7A1-4EEC-85C2-AB061E69508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771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EAC7-E7A1-4EEC-85C2-AB061E69508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522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EAC7-E7A1-4EEC-85C2-AB061E69508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104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7F03E-004B-4F1E-8FDE-83731273891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487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EAC7-E7A1-4EEC-85C2-AB061E69508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186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EAC7-E7A1-4EEC-85C2-AB061E69508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921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EAC7-E7A1-4EEC-85C2-AB061E69508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134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EAC7-E7A1-4EEC-85C2-AB061E69508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285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EAC7-E7A1-4EEC-85C2-AB061E69508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483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EAC7-E7A1-4EEC-85C2-AB061E69508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950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EAC7-E7A1-4EEC-85C2-AB061E69508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287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EAC7-E7A1-4EEC-85C2-AB061E69508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577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714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010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894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171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8EAC7-E7A1-4EEC-85C2-AB061E69508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77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B59E-861C-4CCD-925E-9EFDBCB7A75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71D8-BD38-4029-AF22-7F893F1FA6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91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B59E-861C-4CCD-925E-9EFDBCB7A75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71D8-BD38-4029-AF22-7F893F1FA6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993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B59E-861C-4CCD-925E-9EFDBCB7A75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71D8-BD38-4029-AF22-7F893F1FA6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603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664695" y="68627"/>
            <a:ext cx="3520843" cy="900740"/>
          </a:xfrm>
          <a:prstGeom prst="rect">
            <a:avLst/>
          </a:prstGeom>
          <a:solidFill>
            <a:srgbClr val="266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/>
          </p:cNvPicPr>
          <p:nvPr userDrawn="1"/>
        </p:nvPicPr>
        <p:blipFill rotWithShape="1"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>
            <a:fillRect/>
          </a:stretch>
        </p:blipFill>
        <p:spPr>
          <a:xfrm>
            <a:off x="8646057" y="43495"/>
            <a:ext cx="3215151" cy="93989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639616" y="2395"/>
            <a:ext cx="4128459" cy="889228"/>
          </a:xfrm>
          <a:prstGeom prst="rect">
            <a:avLst/>
          </a:prstGeom>
          <a:solidFill>
            <a:srgbClr val="266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1036259"/>
            <a:ext cx="12192000" cy="5821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0614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664695" y="68627"/>
            <a:ext cx="3520843" cy="900740"/>
          </a:xfrm>
          <a:prstGeom prst="rect">
            <a:avLst/>
          </a:prstGeom>
          <a:solidFill>
            <a:srgbClr val="266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/>
          </p:cNvPicPr>
          <p:nvPr userDrawn="1"/>
        </p:nvPicPr>
        <p:blipFill rotWithShape="1"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>
            <a:fillRect/>
          </a:stretch>
        </p:blipFill>
        <p:spPr>
          <a:xfrm>
            <a:off x="8646057" y="43495"/>
            <a:ext cx="3215151" cy="93989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639616" y="2395"/>
            <a:ext cx="4128459" cy="889228"/>
          </a:xfrm>
          <a:prstGeom prst="rect">
            <a:avLst/>
          </a:prstGeom>
          <a:solidFill>
            <a:srgbClr val="266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1036259"/>
            <a:ext cx="12192000" cy="5821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5274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664695" y="68627"/>
            <a:ext cx="3520843" cy="900740"/>
          </a:xfrm>
          <a:prstGeom prst="rect">
            <a:avLst/>
          </a:prstGeom>
          <a:solidFill>
            <a:srgbClr val="266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/>
          </p:cNvPicPr>
          <p:nvPr userDrawn="1"/>
        </p:nvPicPr>
        <p:blipFill rotWithShape="1"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>
            <a:fillRect/>
          </a:stretch>
        </p:blipFill>
        <p:spPr>
          <a:xfrm>
            <a:off x="8646057" y="43495"/>
            <a:ext cx="3215151" cy="93989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639616" y="2395"/>
            <a:ext cx="4128459" cy="889228"/>
          </a:xfrm>
          <a:prstGeom prst="rect">
            <a:avLst/>
          </a:prstGeom>
          <a:solidFill>
            <a:srgbClr val="266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1036259"/>
            <a:ext cx="12192000" cy="5821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4950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664695" y="68627"/>
            <a:ext cx="3520843" cy="900740"/>
          </a:xfrm>
          <a:prstGeom prst="rect">
            <a:avLst/>
          </a:prstGeom>
          <a:solidFill>
            <a:srgbClr val="266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/>
          </p:cNvPicPr>
          <p:nvPr userDrawn="1"/>
        </p:nvPicPr>
        <p:blipFill rotWithShape="1"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>
            <a:fillRect/>
          </a:stretch>
        </p:blipFill>
        <p:spPr>
          <a:xfrm>
            <a:off x="8646057" y="43495"/>
            <a:ext cx="3215151" cy="93989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639616" y="2395"/>
            <a:ext cx="4128459" cy="889228"/>
          </a:xfrm>
          <a:prstGeom prst="rect">
            <a:avLst/>
          </a:prstGeom>
          <a:solidFill>
            <a:srgbClr val="266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1036259"/>
            <a:ext cx="12192000" cy="5821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103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B59E-861C-4CCD-925E-9EFDBCB7A75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71D8-BD38-4029-AF22-7F893F1FA6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183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B59E-861C-4CCD-925E-9EFDBCB7A75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71D8-BD38-4029-AF22-7F893F1FA6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737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B59E-861C-4CCD-925E-9EFDBCB7A75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71D8-BD38-4029-AF22-7F893F1FA6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487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B59E-861C-4CCD-925E-9EFDBCB7A75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71D8-BD38-4029-AF22-7F893F1FA6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B59E-861C-4CCD-925E-9EFDBCB7A75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71D8-BD38-4029-AF22-7F893F1FA6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764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B59E-861C-4CCD-925E-9EFDBCB7A75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71D8-BD38-4029-AF22-7F893F1FA6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490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B59E-861C-4CCD-925E-9EFDBCB7A75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71D8-BD38-4029-AF22-7F893F1FA6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590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B59E-861C-4CCD-925E-9EFDBCB7A75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71D8-BD38-4029-AF22-7F893F1FA6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53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8B59E-861C-4CCD-925E-9EFDBCB7A75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F71D8-BD38-4029-AF22-7F893F1FA6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45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jp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65" y="541338"/>
            <a:ext cx="10875870" cy="577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4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60468" y="291382"/>
            <a:ext cx="8471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GAN </a:t>
            </a:r>
            <a:r>
              <a:rPr lang="zh-CN" altLang="en-US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的目标是实现生成器（</a:t>
            </a:r>
            <a:r>
              <a:rPr lang="en-US" altLang="zh-CN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Generator</a:t>
            </a:r>
            <a:r>
              <a:rPr lang="zh-CN" altLang="en-US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）和判别器（</a:t>
            </a:r>
            <a:r>
              <a:rPr lang="en-US" altLang="zh-CN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Discriminator</a:t>
            </a:r>
            <a:r>
              <a:rPr lang="zh-CN" altLang="en-US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）之间的平衡</a:t>
            </a:r>
            <a:endParaRPr lang="zh-CN" altLang="en-US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64" y="1290185"/>
            <a:ext cx="8567272" cy="5957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14" y="2342541"/>
            <a:ext cx="5164514" cy="5930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061" y="2373602"/>
            <a:ext cx="5233802" cy="5309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50779" y="3748088"/>
            <a:ext cx="4725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cs typeface="+mn-ea"/>
                <a:sym typeface="+mn-lt"/>
              </a:rPr>
              <a:t>判别器</a:t>
            </a:r>
            <a:r>
              <a:rPr lang="en-US" altLang="zh-CN" sz="1600" dirty="0" smtClean="0">
                <a:cs typeface="+mn-ea"/>
                <a:sym typeface="+mn-lt"/>
              </a:rPr>
              <a:t>D</a:t>
            </a:r>
            <a:r>
              <a:rPr lang="zh-CN" altLang="en-US" sz="1600" dirty="0" smtClean="0">
                <a:cs typeface="+mn-ea"/>
                <a:sym typeface="+mn-lt"/>
              </a:rPr>
              <a:t>，是一个二分类问题，交叉熵损失函数作为优化器的优化目标，令</a:t>
            </a:r>
            <a:r>
              <a:rPr lang="en-US" altLang="zh-CN" sz="1600" dirty="0" smtClean="0">
                <a:cs typeface="+mn-ea"/>
                <a:sym typeface="+mn-lt"/>
              </a:rPr>
              <a:t>D(x)</a:t>
            </a:r>
            <a:r>
              <a:rPr lang="zh-CN" altLang="en-US" sz="1600" dirty="0" smtClean="0">
                <a:cs typeface="+mn-ea"/>
                <a:sym typeface="+mn-lt"/>
              </a:rPr>
              <a:t>为图片</a:t>
            </a:r>
            <a:r>
              <a:rPr lang="en-US" altLang="zh-CN" sz="1600" dirty="0" smtClean="0">
                <a:cs typeface="+mn-ea"/>
                <a:sym typeface="+mn-lt"/>
              </a:rPr>
              <a:t>x</a:t>
            </a:r>
            <a:r>
              <a:rPr lang="zh-CN" altLang="en-US" sz="1600" dirty="0" smtClean="0">
                <a:cs typeface="+mn-ea"/>
                <a:sym typeface="+mn-lt"/>
              </a:rPr>
              <a:t>的真实概率，</a:t>
            </a:r>
            <a:endParaRPr lang="en-US" altLang="zh-CN" sz="1600" dirty="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cs typeface="+mn-ea"/>
                <a:sym typeface="+mn-lt"/>
              </a:rPr>
              <a:t>那么损失函数为：</a:t>
            </a:r>
            <a:endParaRPr lang="zh-CN" altLang="en-US" sz="1600" dirty="0"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51" y="5230103"/>
            <a:ext cx="5422900" cy="29829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180336" y="3748088"/>
            <a:ext cx="4826331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cs typeface="+mn-ea"/>
                <a:sym typeface="+mn-lt"/>
              </a:rPr>
              <a:t>生成器</a:t>
            </a:r>
            <a:r>
              <a:rPr lang="en-US" altLang="zh-CN" sz="1600" dirty="0">
                <a:cs typeface="+mn-ea"/>
                <a:sym typeface="+mn-lt"/>
              </a:rPr>
              <a:t>G</a:t>
            </a:r>
            <a:r>
              <a:rPr lang="zh-CN" altLang="en-US" sz="1600" dirty="0">
                <a:cs typeface="+mn-ea"/>
                <a:sym typeface="+mn-lt"/>
              </a:rPr>
              <a:t>目标是与判别器</a:t>
            </a:r>
            <a:r>
              <a:rPr lang="en-US" altLang="zh-CN" sz="1600" dirty="0">
                <a:cs typeface="+mn-ea"/>
                <a:sym typeface="+mn-lt"/>
              </a:rPr>
              <a:t>D</a:t>
            </a:r>
            <a:r>
              <a:rPr lang="zh-CN" altLang="en-US" sz="1600" dirty="0">
                <a:cs typeface="+mn-ea"/>
                <a:sym typeface="+mn-lt"/>
              </a:rPr>
              <a:t>唱反调，既然</a:t>
            </a:r>
            <a:r>
              <a:rPr lang="en-US" altLang="zh-CN" sz="1600" dirty="0">
                <a:cs typeface="+mn-ea"/>
                <a:sym typeface="+mn-lt"/>
              </a:rPr>
              <a:t>D</a:t>
            </a:r>
            <a:r>
              <a:rPr lang="zh-CN" altLang="en-US" sz="1600" dirty="0">
                <a:cs typeface="+mn-ea"/>
                <a:sym typeface="+mn-lt"/>
              </a:rPr>
              <a:t>的目标是最小化</a:t>
            </a:r>
            <a:r>
              <a:rPr lang="en-US" altLang="zh-CN" sz="1600" dirty="0">
                <a:cs typeface="+mn-ea"/>
                <a:sym typeface="+mn-lt"/>
              </a:rPr>
              <a:t>LD</a:t>
            </a:r>
            <a:r>
              <a:rPr lang="zh-CN" altLang="en-US" sz="1600" dirty="0">
                <a:cs typeface="+mn-ea"/>
                <a:sym typeface="+mn-lt"/>
              </a:rPr>
              <a:t>，那么</a:t>
            </a:r>
            <a:r>
              <a:rPr lang="en-US" altLang="zh-CN" sz="1600" dirty="0">
                <a:cs typeface="+mn-ea"/>
                <a:sym typeface="+mn-lt"/>
              </a:rPr>
              <a:t>G</a:t>
            </a:r>
            <a:r>
              <a:rPr lang="zh-CN" altLang="en-US" sz="1600" dirty="0">
                <a:cs typeface="+mn-ea"/>
                <a:sym typeface="+mn-lt"/>
              </a:rPr>
              <a:t>的目标就是最小化</a:t>
            </a:r>
            <a:r>
              <a:rPr lang="en-US" altLang="zh-CN" sz="1600" dirty="0">
                <a:cs typeface="+mn-ea"/>
                <a:sym typeface="+mn-lt"/>
              </a:rPr>
              <a:t>-LD</a:t>
            </a:r>
            <a:r>
              <a:rPr lang="zh-CN" altLang="en-US" sz="1600" dirty="0">
                <a:cs typeface="+mn-ea"/>
                <a:sym typeface="+mn-lt"/>
              </a:rPr>
              <a:t>：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5645" y="5213986"/>
            <a:ext cx="5788555" cy="33053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4050" y="6172344"/>
            <a:ext cx="8343900" cy="523875"/>
          </a:xfrm>
          <a:prstGeom prst="rect">
            <a:avLst/>
          </a:prstGeom>
        </p:spPr>
      </p:pic>
      <p:sp>
        <p:nvSpPr>
          <p:cNvPr id="18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22" y="76724"/>
            <a:ext cx="9829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cs typeface="+mn-ea"/>
                <a:sym typeface="+mn-lt"/>
              </a:rPr>
              <a:t>GAN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144000" y="5122333"/>
            <a:ext cx="2963333" cy="4910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869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pic2.zhimg.com/80/v2-69e27a85bdb8db23be453ad5d545fa4d_144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979" y="318028"/>
            <a:ext cx="200025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6" y="1019483"/>
            <a:ext cx="8982359" cy="1799916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08204" y="3018584"/>
            <a:ext cx="5375592" cy="296113"/>
          </a:xfrm>
          <a:prstGeom prst="rect">
            <a:avLst/>
          </a:prstGeom>
        </p:spPr>
      </p:pic>
      <p:pic>
        <p:nvPicPr>
          <p:cNvPr id="4" name="图片 3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32833" y="4390707"/>
            <a:ext cx="5375592" cy="296113"/>
          </a:xfrm>
          <a:prstGeom prst="rect">
            <a:avLst/>
          </a:prstGeom>
        </p:spPr>
      </p:pic>
      <p:pic>
        <p:nvPicPr>
          <p:cNvPr id="5" name="图片 4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32833" y="5885301"/>
            <a:ext cx="5375592" cy="2961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3283" y="3837948"/>
            <a:ext cx="5600783" cy="2226118"/>
          </a:xfrm>
          <a:prstGeom prst="rect">
            <a:avLst/>
          </a:prstGeom>
        </p:spPr>
      </p:pic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22" y="76724"/>
            <a:ext cx="9829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cs typeface="+mn-ea"/>
                <a:sym typeface="+mn-lt"/>
              </a:rPr>
              <a:t>GAN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8839" y="3606800"/>
            <a:ext cx="558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G</a:t>
            </a:r>
            <a:r>
              <a:rPr lang="zh-CN" altLang="en-US" dirty="0" smtClean="0">
                <a:cs typeface="+mn-ea"/>
                <a:sym typeface="+mn-lt"/>
              </a:rPr>
              <a:t>要与</a:t>
            </a:r>
            <a:r>
              <a:rPr lang="en-US" altLang="zh-CN" dirty="0" smtClean="0">
                <a:cs typeface="+mn-ea"/>
                <a:sym typeface="+mn-lt"/>
              </a:rPr>
              <a:t>D</a:t>
            </a:r>
            <a:r>
              <a:rPr lang="zh-CN" altLang="en-US" dirty="0" smtClean="0">
                <a:cs typeface="+mn-ea"/>
                <a:sym typeface="+mn-lt"/>
              </a:rPr>
              <a:t>唱反调，第一种是与</a:t>
            </a:r>
            <a:r>
              <a:rPr lang="en-US" altLang="zh-CN" dirty="0" smtClean="0">
                <a:cs typeface="+mn-ea"/>
                <a:sym typeface="+mn-lt"/>
              </a:rPr>
              <a:t>D(x)</a:t>
            </a:r>
            <a:r>
              <a:rPr lang="zh-CN" altLang="en-US" dirty="0" smtClean="0">
                <a:cs typeface="+mn-ea"/>
                <a:sym typeface="+mn-lt"/>
              </a:rPr>
              <a:t>取相反的损失函数：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8839" y="5101395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第二种是交换真实数据和伪造数据的位置：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63333" y="4377267"/>
            <a:ext cx="2700867" cy="3471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3600" y="5842000"/>
            <a:ext cx="23114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006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374" y="753532"/>
            <a:ext cx="8699251" cy="5641201"/>
          </a:xfrm>
          <a:prstGeom prst="rect">
            <a:avLst/>
          </a:prstGeom>
        </p:spPr>
      </p:pic>
      <p:sp>
        <p:nvSpPr>
          <p:cNvPr id="4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22" y="76724"/>
            <a:ext cx="9829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cs typeface="+mn-ea"/>
                <a:sym typeface="+mn-lt"/>
              </a:rPr>
              <a:t>GAN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93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30" y="919164"/>
            <a:ext cx="5626507" cy="29416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035" y="853802"/>
            <a:ext cx="6309965" cy="241433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30" y="4468284"/>
            <a:ext cx="6205880" cy="18478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867" y="3638549"/>
            <a:ext cx="5713215" cy="56091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5112" y="4422245"/>
            <a:ext cx="5348287" cy="2147887"/>
          </a:xfrm>
          <a:prstGeom prst="rect">
            <a:avLst/>
          </a:prstGeom>
        </p:spPr>
      </p:pic>
      <p:sp>
        <p:nvSpPr>
          <p:cNvPr id="14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22" y="76724"/>
            <a:ext cx="20601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cs typeface="+mn-ea"/>
                <a:sym typeface="+mn-lt"/>
              </a:rPr>
              <a:t>GAN</a:t>
            </a:r>
            <a:r>
              <a:rPr lang="zh-CN" altLang="en-US" sz="2800" b="1" dirty="0" smtClean="0">
                <a:solidFill>
                  <a:srgbClr val="C00000"/>
                </a:solidFill>
                <a:cs typeface="+mn-ea"/>
                <a:sym typeface="+mn-lt"/>
              </a:rPr>
              <a:t>的问题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43665" y="153668"/>
            <a:ext cx="10092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判别器训练得太好，生成器梯度消失，生成器</a:t>
            </a:r>
            <a:r>
              <a:rPr lang="en-US" altLang="zh-CN" b="0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loss</a:t>
            </a:r>
            <a:r>
              <a:rPr lang="zh-CN" altLang="en-US" b="0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降不下去；判别器训练得不好，生成器梯度不准</a:t>
            </a:r>
            <a:endParaRPr lang="zh-CN" altLang="en-US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114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45866" b="26770"/>
          <a:stretch/>
        </p:blipFill>
        <p:spPr>
          <a:xfrm>
            <a:off x="222779" y="870479"/>
            <a:ext cx="3807354" cy="12969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225" y="230187"/>
            <a:ext cx="5496956" cy="27035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072" y="3158066"/>
            <a:ext cx="7289857" cy="16848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3917" y="5254252"/>
            <a:ext cx="529801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 smtClean="0">
                <a:solidFill>
                  <a:srgbClr val="121212"/>
                </a:solidFill>
                <a:effectLst/>
                <a:cs typeface="+mn-ea"/>
                <a:sym typeface="+mn-lt"/>
              </a:rPr>
              <a:t>第一是它</a:t>
            </a:r>
            <a:r>
              <a:rPr lang="zh-CN" altLang="en-US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要最小化生成分布与真实分布的</a:t>
            </a:r>
            <a:r>
              <a:rPr lang="en-US" altLang="zh-CN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KL</a:t>
            </a:r>
            <a:r>
              <a:rPr lang="zh-CN" altLang="en-US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散度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cs typeface="+mn-ea"/>
                <a:sym typeface="+mn-lt"/>
              </a:rPr>
              <a:t>，</a:t>
            </a:r>
            <a:r>
              <a:rPr lang="zh-CN" altLang="en-US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却又要最大化两者的</a:t>
            </a:r>
            <a:r>
              <a:rPr lang="en-US" altLang="zh-CN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JS</a:t>
            </a:r>
            <a:r>
              <a:rPr lang="zh-CN" altLang="en-US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散度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cs typeface="+mn-ea"/>
                <a:sym typeface="+mn-lt"/>
              </a:rPr>
              <a:t>，一个要拉近，一个却要推远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39467" y="5437315"/>
            <a:ext cx="4900083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21212"/>
                </a:solidFill>
                <a:cs typeface="+mn-ea"/>
                <a:sym typeface="+mn-lt"/>
              </a:rPr>
              <a:t>这在直观上非常荒谬，在数值上则会导致梯度不稳定，这是后面那个</a:t>
            </a:r>
            <a:r>
              <a:rPr lang="en-US" altLang="zh-CN" dirty="0">
                <a:solidFill>
                  <a:srgbClr val="121212"/>
                </a:solidFill>
                <a:cs typeface="+mn-ea"/>
                <a:sym typeface="+mn-lt"/>
              </a:rPr>
              <a:t>JS</a:t>
            </a:r>
            <a:r>
              <a:rPr lang="zh-CN" altLang="en-US" dirty="0">
                <a:solidFill>
                  <a:srgbClr val="121212"/>
                </a:solidFill>
                <a:cs typeface="+mn-ea"/>
                <a:sym typeface="+mn-lt"/>
              </a:rPr>
              <a:t>散度项的毛病</a:t>
            </a:r>
          </a:p>
        </p:txBody>
      </p:sp>
      <p:sp>
        <p:nvSpPr>
          <p:cNvPr id="9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22" y="76724"/>
            <a:ext cx="36968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cs typeface="+mn-ea"/>
                <a:sym typeface="+mn-lt"/>
              </a:rPr>
              <a:t>GAN</a:t>
            </a:r>
            <a:r>
              <a:rPr lang="zh-CN" altLang="en-US" sz="2800" b="1" dirty="0" smtClean="0">
                <a:solidFill>
                  <a:srgbClr val="C00000"/>
                </a:solidFill>
                <a:cs typeface="+mn-ea"/>
                <a:sym typeface="+mn-lt"/>
              </a:rPr>
              <a:t>的问题（形式</a:t>
            </a:r>
            <a:r>
              <a:rPr lang="en-US" altLang="zh-CN" sz="2800" b="1" dirty="0" smtClean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2800" b="1" dirty="0" smtClean="0">
                <a:solidFill>
                  <a:srgbClr val="C00000"/>
                </a:solidFill>
                <a:cs typeface="+mn-ea"/>
                <a:sym typeface="+mn-lt"/>
              </a:rPr>
              <a:t>）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79" y="2335213"/>
            <a:ext cx="5990166" cy="2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6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567" y="795941"/>
            <a:ext cx="6172867" cy="756614"/>
          </a:xfrm>
          <a:prstGeom prst="rect">
            <a:avLst/>
          </a:prstGeom>
        </p:spPr>
      </p:pic>
      <p:sp>
        <p:nvSpPr>
          <p:cNvPr id="8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22" y="76724"/>
            <a:ext cx="31881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cs typeface="+mn-ea"/>
                <a:sym typeface="+mn-lt"/>
              </a:rPr>
              <a:t>Wasserstein GAN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50595" y="142915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u="none" strike="noStrike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Wasserstein </a:t>
            </a:r>
            <a:r>
              <a:rPr lang="zh-CN" altLang="en-US" b="1" i="0" u="none" strike="noStrike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距离</a:t>
            </a:r>
            <a:endParaRPr lang="en-US" altLang="zh-CN" b="1" i="0" dirty="0">
              <a:solidFill>
                <a:srgbClr val="C00000"/>
              </a:solidFill>
              <a:effectLst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25" y="2106640"/>
            <a:ext cx="6381750" cy="82867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5871634" y="1626398"/>
            <a:ext cx="448733" cy="44026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03800" y="694267"/>
            <a:ext cx="1532467" cy="787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4000" y="3261474"/>
            <a:ext cx="58420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cs typeface="+mn-ea"/>
                <a:sym typeface="+mn-lt"/>
              </a:rPr>
              <a:t>Lipschitz连续：它其实就是在一个连续函数</a:t>
            </a:r>
            <a:r>
              <a:rPr lang="en-US" altLang="zh-CN" dirty="0" smtClean="0">
                <a:cs typeface="+mn-ea"/>
                <a:sym typeface="+mn-lt"/>
              </a:rPr>
              <a:t>f</a:t>
            </a:r>
            <a:r>
              <a:rPr lang="zh-CN" altLang="en-US" dirty="0" smtClean="0">
                <a:cs typeface="+mn-ea"/>
                <a:sym typeface="+mn-lt"/>
              </a:rPr>
              <a:t>上面额外施加了一个限制，要求存在一个常数K&gt;</a:t>
            </a:r>
            <a:r>
              <a:rPr lang="en-US" altLang="zh-CN" dirty="0" smtClean="0">
                <a:cs typeface="+mn-ea"/>
                <a:sym typeface="+mn-lt"/>
              </a:rPr>
              <a:t>=</a:t>
            </a:r>
            <a:r>
              <a:rPr lang="zh-CN" altLang="en-US" dirty="0" smtClean="0">
                <a:cs typeface="+mn-ea"/>
                <a:sym typeface="+mn-lt"/>
              </a:rPr>
              <a:t>0使得定义域内的任意两个元素</a:t>
            </a:r>
            <a:r>
              <a:rPr lang="en-US" altLang="zh-CN" dirty="0" smtClean="0">
                <a:cs typeface="+mn-ea"/>
                <a:sym typeface="+mn-lt"/>
              </a:rPr>
              <a:t>x1</a:t>
            </a:r>
            <a:r>
              <a:rPr lang="zh-CN" altLang="en-US" dirty="0" smtClean="0">
                <a:cs typeface="+mn-ea"/>
                <a:sym typeface="+mn-lt"/>
              </a:rPr>
              <a:t>和</a:t>
            </a:r>
            <a:r>
              <a:rPr lang="en-US" altLang="zh-CN" dirty="0" smtClean="0">
                <a:cs typeface="+mn-ea"/>
                <a:sym typeface="+mn-lt"/>
              </a:rPr>
              <a:t>x2</a:t>
            </a:r>
            <a:r>
              <a:rPr lang="zh-CN" altLang="en-US" dirty="0" smtClean="0">
                <a:cs typeface="+mn-ea"/>
                <a:sym typeface="+mn-lt"/>
              </a:rPr>
              <a:t>都满足</a:t>
            </a:r>
            <a:r>
              <a:rPr lang="en-US" altLang="zh-CN" dirty="0" smtClean="0">
                <a:cs typeface="+mn-ea"/>
                <a:sym typeface="+mn-lt"/>
              </a:rPr>
              <a:t>: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328" y="3383201"/>
            <a:ext cx="3876675" cy="1095375"/>
          </a:xfrm>
          <a:prstGeom prst="rect">
            <a:avLst/>
          </a:prstGeom>
        </p:spPr>
      </p:pic>
      <p:pic>
        <p:nvPicPr>
          <p:cNvPr id="18" name="图片 17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02195" y="4889500"/>
            <a:ext cx="8475075" cy="17653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9164809" y="5234002"/>
            <a:ext cx="2654657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这里的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f</a:t>
            </a: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可以用一个带参数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w</a:t>
            </a: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的神经网络来表示</a:t>
            </a:r>
            <a:endParaRPr lang="en-US" altLang="zh-CN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51899" y="6401301"/>
            <a:ext cx="4124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Lipschitz</a:t>
            </a:r>
            <a:r>
              <a:rPr lang="zh-CN" altLang="en-US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是为了保证</a:t>
            </a:r>
            <a:r>
              <a:rPr lang="en-US" altLang="zh-CN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D</a:t>
            </a:r>
            <a:r>
              <a:rPr lang="zh-CN" altLang="en-US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的优化目标有界</a:t>
            </a:r>
            <a:endParaRPr lang="zh-CN" altLang="en-US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8191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22" y="76724"/>
            <a:ext cx="13211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cs typeface="+mn-ea"/>
                <a:sym typeface="+mn-lt"/>
              </a:rPr>
              <a:t>WGAN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742" y="345546"/>
            <a:ext cx="5962650" cy="4095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138" y="1073150"/>
            <a:ext cx="7705725" cy="55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14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5" y="646007"/>
            <a:ext cx="9432451" cy="5494867"/>
          </a:xfrm>
          <a:prstGeom prst="rect">
            <a:avLst/>
          </a:prstGeom>
        </p:spPr>
      </p:pic>
      <p:sp>
        <p:nvSpPr>
          <p:cNvPr id="3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22" y="76724"/>
            <a:ext cx="13211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cs typeface="+mn-ea"/>
                <a:sym typeface="+mn-lt"/>
              </a:rPr>
              <a:t>WGAN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553" y="4457383"/>
            <a:ext cx="4139248" cy="132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15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34127" y="4002075"/>
            <a:ext cx="825097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cs typeface="+mn-ea"/>
                <a:sym typeface="+mn-lt"/>
              </a:rPr>
              <a:t>权重裁剪（</a:t>
            </a:r>
            <a:r>
              <a:rPr lang="en-US" altLang="zh-CN" dirty="0" smtClean="0">
                <a:cs typeface="+mn-ea"/>
                <a:sym typeface="+mn-lt"/>
              </a:rPr>
              <a:t>weight clipping</a:t>
            </a:r>
            <a:r>
              <a:rPr lang="zh-CN" altLang="en-US" dirty="0" smtClean="0">
                <a:cs typeface="+mn-ea"/>
                <a:sym typeface="+mn-lt"/>
              </a:rPr>
              <a:t>）：</a:t>
            </a:r>
            <a:r>
              <a:rPr lang="zh-CN" altLang="en-US" dirty="0">
                <a:cs typeface="+mn-ea"/>
                <a:sym typeface="+mn-lt"/>
              </a:rPr>
              <a:t>网络的波动程度不能超过一个线性</a:t>
            </a:r>
            <a:r>
              <a:rPr lang="zh-CN" altLang="en-US" dirty="0" smtClean="0">
                <a:cs typeface="+mn-ea"/>
                <a:sym typeface="+mn-lt"/>
              </a:rPr>
              <a:t>函数</a:t>
            </a:r>
            <a:r>
              <a:rPr lang="zh-CN" altLang="en-US" dirty="0">
                <a:cs typeface="+mn-ea"/>
                <a:sym typeface="+mn-lt"/>
              </a:rPr>
              <a:t>，</a:t>
            </a:r>
            <a:r>
              <a:rPr lang="en-US" altLang="zh-CN" dirty="0" smtClean="0">
                <a:cs typeface="+mn-ea"/>
                <a:sym typeface="+mn-lt"/>
              </a:rPr>
              <a:t>WGAN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cs typeface="+mn-ea"/>
                <a:sym typeface="+mn-lt"/>
              </a:rPr>
              <a:t>梯度惩罚（</a:t>
            </a:r>
            <a:r>
              <a:rPr lang="en-US" altLang="zh-CN" dirty="0" smtClean="0">
                <a:cs typeface="+mn-ea"/>
                <a:sym typeface="+mn-lt"/>
              </a:rPr>
              <a:t>Gradient penalty</a:t>
            </a:r>
            <a:r>
              <a:rPr lang="zh-CN" altLang="en-US" dirty="0" smtClean="0">
                <a:cs typeface="+mn-ea"/>
                <a:sym typeface="+mn-lt"/>
              </a:rPr>
              <a:t>）：</a:t>
            </a:r>
            <a:r>
              <a:rPr lang="en-US" altLang="zh-CN" dirty="0" smtClean="0">
                <a:cs typeface="+mn-ea"/>
                <a:sym typeface="+mn-lt"/>
              </a:rPr>
              <a:t>WGAN-GP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cs typeface="+mn-ea"/>
                <a:sym typeface="+mn-lt"/>
              </a:rPr>
              <a:t>谱归一化（</a:t>
            </a:r>
            <a:r>
              <a:rPr lang="en-US" altLang="zh-CN" dirty="0" smtClean="0">
                <a:cs typeface="+mn-ea"/>
                <a:sym typeface="+mn-lt"/>
              </a:rPr>
              <a:t>Spectral Normalization</a:t>
            </a:r>
            <a:r>
              <a:rPr lang="zh-CN" altLang="en-US" dirty="0" smtClean="0">
                <a:cs typeface="+mn-ea"/>
                <a:sym typeface="+mn-lt"/>
              </a:rPr>
              <a:t>）：</a:t>
            </a:r>
            <a:r>
              <a:rPr lang="en-US" altLang="zh-CN" dirty="0" smtClean="0">
                <a:cs typeface="+mn-ea"/>
                <a:sym typeface="+mn-lt"/>
              </a:rPr>
              <a:t>SNGAN</a:t>
            </a:r>
          </a:p>
        </p:txBody>
      </p:sp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22" y="76724"/>
            <a:ext cx="13211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cs typeface="+mn-ea"/>
                <a:sym typeface="+mn-lt"/>
              </a:rPr>
              <a:t>WGAN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940" y="289984"/>
            <a:ext cx="6724121" cy="30924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333" y="4538131"/>
            <a:ext cx="5735638" cy="30761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43994" y="3500438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cs typeface="+mn-ea"/>
                <a:sym typeface="+mn-lt"/>
              </a:rPr>
              <a:t>Lipschitz</a:t>
            </a:r>
            <a:r>
              <a:rPr lang="zh-CN" altLang="en-US" b="1" dirty="0" smtClean="0">
                <a:solidFill>
                  <a:srgbClr val="C00000"/>
                </a:solidFill>
                <a:cs typeface="+mn-ea"/>
                <a:sym typeface="+mn-lt"/>
              </a:rPr>
              <a:t>约束</a:t>
            </a:r>
            <a:endParaRPr lang="zh-CN" altLang="en-US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3246" y="5520352"/>
            <a:ext cx="11330753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cs typeface="+mn-ea"/>
                <a:sym typeface="+mn-lt"/>
              </a:rPr>
              <a:t>WGAN-div</a:t>
            </a:r>
            <a:r>
              <a:rPr lang="zh-CN" altLang="en-US" dirty="0" smtClean="0">
                <a:cs typeface="+mn-ea"/>
                <a:sym typeface="+mn-lt"/>
              </a:rPr>
              <a:t>：</a:t>
            </a:r>
            <a:r>
              <a:rPr lang="en-US" altLang="zh-CN" dirty="0" smtClean="0">
                <a:cs typeface="+mn-ea"/>
                <a:sym typeface="+mn-lt"/>
              </a:rPr>
              <a:t>《Wasserstein Divergence for GANs》</a:t>
            </a:r>
            <a:r>
              <a:rPr lang="zh-CN" altLang="en-US" dirty="0" smtClean="0">
                <a:cs typeface="+mn-ea"/>
                <a:sym typeface="+mn-lt"/>
              </a:rPr>
              <a:t>引入了</a:t>
            </a:r>
            <a:r>
              <a:rPr lang="en-US" altLang="zh-CN" b="1" dirty="0" smtClean="0">
                <a:solidFill>
                  <a:srgbClr val="C00000"/>
                </a:solidFill>
                <a:cs typeface="+mn-ea"/>
                <a:sym typeface="+mn-lt"/>
              </a:rPr>
              <a:t>W</a:t>
            </a:r>
            <a:r>
              <a:rPr lang="zh-CN" altLang="en-US" b="1" dirty="0" smtClean="0">
                <a:solidFill>
                  <a:srgbClr val="C00000"/>
                </a:solidFill>
                <a:cs typeface="+mn-ea"/>
                <a:sym typeface="+mn-lt"/>
              </a:rPr>
              <a:t>散度</a:t>
            </a:r>
            <a:r>
              <a:rPr lang="zh-CN" altLang="en-US" dirty="0" smtClean="0">
                <a:cs typeface="+mn-ea"/>
                <a:sym typeface="+mn-lt"/>
              </a:rPr>
              <a:t>，它声称可以去掉</a:t>
            </a:r>
            <a:r>
              <a:rPr lang="en-US" altLang="zh-CN" dirty="0" smtClean="0">
                <a:cs typeface="+mn-ea"/>
                <a:sym typeface="+mn-lt"/>
              </a:rPr>
              <a:t>L</a:t>
            </a:r>
            <a:r>
              <a:rPr lang="zh-CN" altLang="en-US" dirty="0" smtClean="0">
                <a:cs typeface="+mn-ea"/>
                <a:sym typeface="+mn-lt"/>
              </a:rPr>
              <a:t>约束了，并且还保留了</a:t>
            </a:r>
            <a:r>
              <a:rPr lang="en-US" altLang="zh-CN" dirty="0" smtClean="0">
                <a:cs typeface="+mn-ea"/>
                <a:sym typeface="+mn-lt"/>
              </a:rPr>
              <a:t>W 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dirty="0" smtClean="0">
                <a:cs typeface="+mn-ea"/>
                <a:sym typeface="+mn-lt"/>
              </a:rPr>
              <a:t>                     </a:t>
            </a:r>
            <a:r>
              <a:rPr lang="zh-CN" altLang="en-US" dirty="0" smtClean="0">
                <a:cs typeface="+mn-ea"/>
                <a:sym typeface="+mn-lt"/>
              </a:rPr>
              <a:t>距离的好性质。</a:t>
            </a:r>
            <a:endParaRPr lang="en-US" altLang="zh-CN" dirty="0" smtClean="0"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975350"/>
            <a:ext cx="5274205" cy="81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02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22" y="76724"/>
            <a:ext cx="18138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cs typeface="+mn-ea"/>
                <a:sym typeface="+mn-lt"/>
              </a:rPr>
              <a:t>VAE-GAN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66148" y="201414"/>
            <a:ext cx="3766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 smtClean="0">
                <a:solidFill>
                  <a:srgbClr val="4D4D4D"/>
                </a:solidFill>
                <a:effectLst/>
                <a:cs typeface="+mn-ea"/>
                <a:sym typeface="+mn-lt"/>
              </a:rPr>
              <a:t>VAE-GAN</a:t>
            </a:r>
            <a:r>
              <a:rPr lang="zh-CN" altLang="en-US" b="0" i="0" dirty="0" smtClean="0">
                <a:solidFill>
                  <a:srgbClr val="4D4D4D"/>
                </a:solidFill>
                <a:effectLst/>
                <a:cs typeface="+mn-ea"/>
                <a:sym typeface="+mn-lt"/>
              </a:rPr>
              <a:t>就是</a:t>
            </a:r>
            <a:r>
              <a:rPr lang="en-US" altLang="zh-CN" b="0" i="0" dirty="0" smtClean="0">
                <a:solidFill>
                  <a:srgbClr val="4D4D4D"/>
                </a:solidFill>
                <a:effectLst/>
                <a:cs typeface="+mn-ea"/>
                <a:sym typeface="+mn-lt"/>
              </a:rPr>
              <a:t>VAE</a:t>
            </a:r>
            <a:r>
              <a:rPr lang="zh-CN" altLang="en-US" b="0" i="0" dirty="0" smtClean="0">
                <a:solidFill>
                  <a:srgbClr val="4D4D4D"/>
                </a:solidFill>
                <a:effectLst/>
                <a:cs typeface="+mn-ea"/>
                <a:sym typeface="+mn-lt"/>
              </a:rPr>
              <a:t>和</a:t>
            </a:r>
            <a:r>
              <a:rPr lang="en-US" altLang="zh-CN" b="0" i="0" dirty="0" smtClean="0">
                <a:solidFill>
                  <a:srgbClr val="4D4D4D"/>
                </a:solidFill>
                <a:effectLst/>
                <a:cs typeface="+mn-ea"/>
                <a:sym typeface="+mn-lt"/>
              </a:rPr>
              <a:t>GAN</a:t>
            </a:r>
            <a:r>
              <a:rPr lang="zh-CN" altLang="en-US" b="0" i="0" dirty="0" smtClean="0">
                <a:solidFill>
                  <a:srgbClr val="4D4D4D"/>
                </a:solidFill>
                <a:effectLst/>
                <a:cs typeface="+mn-ea"/>
                <a:sym typeface="+mn-lt"/>
              </a:rPr>
              <a:t>的结合体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880" y="1244600"/>
            <a:ext cx="5084832" cy="467868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" y="3942715"/>
            <a:ext cx="4799965" cy="2771140"/>
          </a:xfrm>
          <a:prstGeom prst="rect">
            <a:avLst/>
          </a:prstGeom>
        </p:spPr>
      </p:pic>
      <p:pic>
        <p:nvPicPr>
          <p:cNvPr id="8" name="图片 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5781" y="685800"/>
            <a:ext cx="5120686" cy="328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9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9918" y="69798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信息量</a:t>
            </a:r>
            <a:endParaRPr lang="zh-CN" altLang="en-US" b="1" i="0" dirty="0">
              <a:solidFill>
                <a:srgbClr val="C00000"/>
              </a:solidFill>
              <a:effectLst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7" y="1643999"/>
            <a:ext cx="5596260" cy="88106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254318" y="69798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信息量的期望就是熵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663" y="1577975"/>
            <a:ext cx="5792788" cy="101311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59918" y="3657084"/>
            <a:ext cx="4980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相对熵（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KL</a:t>
            </a: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散度）（两个概率分布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P</a:t>
            </a: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和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Q</a:t>
            </a: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差异）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37" y="4660899"/>
            <a:ext cx="5700030" cy="11239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254318" y="365708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交叉熵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663" y="4514056"/>
            <a:ext cx="5808309" cy="14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2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22" y="76724"/>
            <a:ext cx="100162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cs typeface="+mn-ea"/>
                <a:sym typeface="+mn-lt"/>
              </a:rPr>
              <a:t>WAE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621242"/>
            <a:ext cx="11515725" cy="42100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55831" y="84667"/>
            <a:ext cx="4450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 smtClean="0">
                <a:effectLst/>
                <a:cs typeface="+mn-ea"/>
                <a:sym typeface="+mn-lt"/>
              </a:rPr>
              <a:t>2018-ICLR-Wasserstein Auto-Encoders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0999" y="5324101"/>
            <a:ext cx="491066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0" i="0" dirty="0" smtClean="0">
                <a:solidFill>
                  <a:srgbClr val="333333"/>
                </a:solidFill>
                <a:effectLst/>
                <a:cs typeface="+mn-ea"/>
                <a:sym typeface="+mn-lt"/>
              </a:rPr>
              <a:t>1.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cs typeface="+mn-ea"/>
                <a:sym typeface="+mn-lt"/>
              </a:rPr>
              <a:t>重构损失函数</a:t>
            </a:r>
          </a:p>
          <a:p>
            <a:pPr algn="just">
              <a:lnSpc>
                <a:spcPct val="150000"/>
              </a:lnSpc>
            </a:pPr>
            <a:r>
              <a:rPr lang="en-US" altLang="zh-CN" b="0" i="0" dirty="0" smtClean="0">
                <a:solidFill>
                  <a:srgbClr val="333333"/>
                </a:solidFill>
                <a:effectLst/>
                <a:cs typeface="+mn-ea"/>
                <a:sym typeface="+mn-lt"/>
              </a:rPr>
              <a:t>2.P</a:t>
            </a:r>
            <a:r>
              <a:rPr lang="en-US" altLang="zh-CN" dirty="0" smtClean="0">
                <a:solidFill>
                  <a:srgbClr val="333333"/>
                </a:solidFill>
                <a:cs typeface="+mn-ea"/>
                <a:sym typeface="+mn-lt"/>
              </a:rPr>
              <a:t>(z)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cs typeface="+mn-ea"/>
                <a:sym typeface="+mn-lt"/>
              </a:rPr>
              <a:t>先验分布与编码器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cs typeface="+mn-ea"/>
                <a:sym typeface="+mn-lt"/>
              </a:rPr>
              <a:t>Q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cs typeface="+mn-ea"/>
                <a:sym typeface="+mn-lt"/>
              </a:rPr>
              <a:t>引入的分布的差异。（是一个惩罚差异的正则项）</a:t>
            </a:r>
            <a:endParaRPr lang="zh-CN" altLang="en-US" b="0" i="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89600" y="5290235"/>
            <a:ext cx="6096000" cy="87395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VAE</a:t>
            </a:r>
            <a:r>
              <a:rPr lang="zh-CN" altLang="en-US" dirty="0" smtClean="0"/>
              <a:t>使得</a:t>
            </a:r>
            <a:r>
              <a:rPr lang="en-US" altLang="zh-CN" dirty="0" smtClean="0"/>
              <a:t>Q(</a:t>
            </a:r>
            <a:r>
              <a:rPr lang="en-US" altLang="zh-CN" dirty="0" err="1" smtClean="0"/>
              <a:t>z|x</a:t>
            </a:r>
            <a:r>
              <a:rPr lang="en-US" altLang="zh-CN" dirty="0" smtClean="0"/>
              <a:t>)</a:t>
            </a:r>
            <a:r>
              <a:rPr lang="zh-CN" altLang="en-US" dirty="0" smtClean="0"/>
              <a:t>（红球）与</a:t>
            </a:r>
            <a:r>
              <a:rPr lang="en-US" altLang="zh-CN" dirty="0" err="1" smtClean="0"/>
              <a:t>Pz</a:t>
            </a:r>
            <a:r>
              <a:rPr lang="zh-CN" altLang="en-US" dirty="0" smtClean="0"/>
              <a:t>（白球）匹配，是离散匹配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WAE</a:t>
            </a:r>
            <a:r>
              <a:rPr lang="zh-CN" altLang="en-US" dirty="0" smtClean="0"/>
              <a:t>使得连续</a:t>
            </a:r>
            <a:r>
              <a:rPr lang="en-US" altLang="zh-CN" dirty="0" smtClean="0"/>
              <a:t>Q(z)(</a:t>
            </a:r>
            <a:r>
              <a:rPr lang="zh-CN" altLang="en-US" dirty="0" smtClean="0"/>
              <a:t>绿球</a:t>
            </a:r>
            <a:r>
              <a:rPr lang="en-US" altLang="zh-CN" dirty="0" smtClean="0"/>
              <a:t>)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Pz</a:t>
            </a:r>
            <a:r>
              <a:rPr lang="zh-CN" altLang="en-US" dirty="0" smtClean="0"/>
              <a:t>（白球）匹配，是连续匹配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85143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84" y="2467628"/>
            <a:ext cx="10584632" cy="698777"/>
          </a:xfrm>
          <a:prstGeom prst="rect">
            <a:avLst/>
          </a:prstGeom>
        </p:spPr>
      </p:pic>
      <p:sp>
        <p:nvSpPr>
          <p:cNvPr id="4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22" y="76724"/>
            <a:ext cx="100162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cs typeface="+mn-ea"/>
                <a:sym typeface="+mn-lt"/>
              </a:rPr>
              <a:t>WAE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5613" y="5503335"/>
            <a:ext cx="610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f-divergence</a:t>
            </a:r>
            <a:r>
              <a:rPr lang="zh-CN" altLang="en-US" dirty="0" smtClean="0">
                <a:cs typeface="+mn-ea"/>
                <a:sym typeface="+mn-lt"/>
              </a:rPr>
              <a:t>（</a:t>
            </a:r>
            <a:r>
              <a:rPr lang="en-US" altLang="zh-CN" dirty="0" smtClean="0">
                <a:cs typeface="+mn-ea"/>
                <a:sym typeface="+mn-lt"/>
              </a:rPr>
              <a:t>KL</a:t>
            </a:r>
            <a:r>
              <a:rPr lang="zh-CN" altLang="en-US" dirty="0" smtClean="0">
                <a:cs typeface="+mn-ea"/>
                <a:sym typeface="+mn-lt"/>
              </a:rPr>
              <a:t>散度和</a:t>
            </a:r>
            <a:r>
              <a:rPr lang="en-US" altLang="zh-CN" dirty="0" smtClean="0">
                <a:cs typeface="+mn-ea"/>
                <a:sym typeface="+mn-lt"/>
              </a:rPr>
              <a:t>JS</a:t>
            </a:r>
            <a:r>
              <a:rPr lang="zh-CN" altLang="en-US" dirty="0" smtClean="0">
                <a:cs typeface="+mn-ea"/>
                <a:sym typeface="+mn-lt"/>
              </a:rPr>
              <a:t>散度是它的特例）：</a:t>
            </a:r>
            <a:r>
              <a:rPr lang="en-US" altLang="zh-CN" dirty="0" smtClean="0">
                <a:cs typeface="+mn-ea"/>
                <a:sym typeface="+mn-lt"/>
              </a:rPr>
              <a:t>WAE-GAN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22600" y="6129869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最大平均误差</a:t>
            </a:r>
            <a:r>
              <a:rPr lang="en-US" altLang="zh-CN" dirty="0" smtClean="0">
                <a:cs typeface="+mn-ea"/>
                <a:sym typeface="+mn-lt"/>
              </a:rPr>
              <a:t>MMD</a:t>
            </a:r>
            <a:r>
              <a:rPr lang="zh-CN" altLang="en-US" dirty="0" smtClean="0">
                <a:cs typeface="+mn-ea"/>
                <a:sym typeface="+mn-lt"/>
              </a:rPr>
              <a:t>：</a:t>
            </a:r>
            <a:r>
              <a:rPr lang="en-US" altLang="zh-CN" dirty="0" smtClean="0">
                <a:cs typeface="+mn-ea"/>
                <a:sym typeface="+mn-lt"/>
              </a:rPr>
              <a:t>MMD-GAN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47729" y="297934"/>
            <a:ext cx="6096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最佳传输（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OT</a:t>
            </a: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：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optimal transport</a:t>
            </a: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）的角度来看生成建模</a:t>
            </a:r>
            <a:endParaRPr lang="en-US" altLang="zh-CN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81804" y="4162169"/>
            <a:ext cx="5292467" cy="369332"/>
            <a:chOff x="550333" y="2502700"/>
            <a:chExt cx="5292467" cy="369332"/>
          </a:xfrm>
        </p:grpSpPr>
        <p:sp>
          <p:nvSpPr>
            <p:cNvPr id="2" name="矩形 1"/>
            <p:cNvSpPr/>
            <p:nvPr/>
          </p:nvSpPr>
          <p:spPr>
            <a:xfrm>
              <a:off x="1618567" y="2502700"/>
              <a:ext cx="42242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0" i="0" dirty="0" smtClean="0">
                  <a:solidFill>
                    <a:srgbClr val="121212"/>
                  </a:solidFill>
                  <a:effectLst/>
                  <a:cs typeface="+mn-ea"/>
                  <a:sym typeface="+mn-lt"/>
                </a:rPr>
                <a:t>最优传输问题中的“</a:t>
              </a:r>
              <a:r>
                <a:rPr lang="en-US" altLang="zh-CN" b="0" i="0" dirty="0" smtClean="0">
                  <a:solidFill>
                    <a:srgbClr val="121212"/>
                  </a:solidFill>
                  <a:effectLst/>
                  <a:cs typeface="+mn-ea"/>
                  <a:sym typeface="+mn-lt"/>
                </a:rPr>
                <a:t>Wasserstein</a:t>
              </a:r>
              <a:r>
                <a:rPr lang="zh-CN" altLang="en-US" b="0" i="0" dirty="0" smtClean="0">
                  <a:solidFill>
                    <a:srgbClr val="121212"/>
                  </a:solidFill>
                  <a:effectLst/>
                  <a:cs typeface="+mn-ea"/>
                  <a:sym typeface="+mn-lt"/>
                </a:rPr>
                <a:t>距离”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50333" y="2502700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C00000"/>
                  </a:solidFill>
                  <a:cs typeface="+mn-ea"/>
                  <a:sym typeface="+mn-lt"/>
                </a:rPr>
                <a:t>重构误差</a:t>
              </a:r>
              <a:r>
                <a:rPr lang="en-US" altLang="zh-CN" b="1" dirty="0" smtClean="0">
                  <a:solidFill>
                    <a:srgbClr val="C00000"/>
                  </a:solidFill>
                  <a:cs typeface="+mn-ea"/>
                  <a:sym typeface="+mn-lt"/>
                </a:rPr>
                <a:t>:</a:t>
              </a:r>
              <a:endParaRPr lang="zh-CN" altLang="en-US" b="1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1804" y="4940316"/>
            <a:ext cx="5091556" cy="369332"/>
            <a:chOff x="337871" y="3363913"/>
            <a:chExt cx="5091556" cy="369332"/>
          </a:xfrm>
        </p:grpSpPr>
        <p:sp>
          <p:nvSpPr>
            <p:cNvPr id="11" name="矩形 10"/>
            <p:cNvSpPr/>
            <p:nvPr/>
          </p:nvSpPr>
          <p:spPr>
            <a:xfrm>
              <a:off x="337871" y="3363913"/>
              <a:ext cx="11849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C00000"/>
                  </a:solidFill>
                  <a:cs typeface="+mn-ea"/>
                  <a:sym typeface="+mn-lt"/>
                </a:rPr>
                <a:t>正则化项</a:t>
              </a:r>
              <a:r>
                <a:rPr lang="en-US" altLang="zh-CN" b="1" dirty="0" smtClean="0">
                  <a:solidFill>
                    <a:srgbClr val="C00000"/>
                  </a:solidFill>
                  <a:cs typeface="+mn-ea"/>
                  <a:sym typeface="+mn-lt"/>
                </a:rPr>
                <a:t>:</a:t>
              </a:r>
              <a:endParaRPr lang="zh-CN" altLang="en-US" b="1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7963" y="3413906"/>
              <a:ext cx="3951464" cy="269346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341" y="1010178"/>
            <a:ext cx="6045318" cy="6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8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22" y="72490"/>
            <a:ext cx="19201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cs typeface="+mn-ea"/>
                <a:sym typeface="+mn-lt"/>
              </a:rPr>
              <a:t>WAE-GAN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395" y="2148535"/>
            <a:ext cx="6981210" cy="4502414"/>
          </a:xfrm>
          <a:prstGeom prst="rect">
            <a:avLst/>
          </a:prstGeom>
        </p:spPr>
      </p:pic>
      <p:sp>
        <p:nvSpPr>
          <p:cNvPr id="6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0789" y="72490"/>
            <a:ext cx="19623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cs typeface="+mn-ea"/>
                <a:sym typeface="+mn-lt"/>
              </a:rPr>
              <a:t>MMD-GAN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5016" y="847725"/>
            <a:ext cx="5640917" cy="890011"/>
          </a:xfrm>
          <a:prstGeom prst="rect">
            <a:avLst/>
          </a:prstGeom>
        </p:spPr>
      </p:pic>
      <p:pic>
        <p:nvPicPr>
          <p:cNvPr id="8" name="图片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55278" y="847725"/>
            <a:ext cx="5640917" cy="89001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55484" y="4586817"/>
            <a:ext cx="992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C00000"/>
                </a:solidFill>
              </a:rPr>
              <a:t>P(z)</a:t>
            </a:r>
            <a:r>
              <a:rPr lang="zh-CN" altLang="en-US" sz="1200" b="1" dirty="0" smtClean="0">
                <a:solidFill>
                  <a:srgbClr val="C00000"/>
                </a:solidFill>
              </a:rPr>
              <a:t>的概率</a:t>
            </a:r>
            <a:endParaRPr lang="zh-CN" altLang="en-US" sz="1200" b="1" dirty="0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64051" y="4972051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altLang="zh-CN" sz="1200" dirty="0"/>
              <a:t>Q(z)</a:t>
            </a:r>
            <a:r>
              <a:rPr lang="zh-CN" altLang="en-US" sz="1200" dirty="0"/>
              <a:t>的概率</a:t>
            </a:r>
          </a:p>
        </p:txBody>
      </p:sp>
    </p:spTree>
    <p:extLst>
      <p:ext uri="{BB962C8B-B14F-4D97-AF65-F5344CB8AC3E}">
        <p14:creationId xmlns:p14="http://schemas.microsoft.com/office/powerpoint/2010/main" val="102178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5470" y="348734"/>
            <a:ext cx="333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Maximum Mean Discrepancy</a:t>
            </a:r>
            <a:endParaRPr lang="zh-CN" altLang="en-US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9166" y="1089504"/>
            <a:ext cx="1113366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 smtClean="0">
                <a:solidFill>
                  <a:srgbClr val="000000"/>
                </a:solidFill>
                <a:effectLst/>
                <a:cs typeface="+mn-ea"/>
                <a:sym typeface="+mn-lt"/>
              </a:rPr>
              <a:t>MMD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cs typeface="+mn-ea"/>
                <a:sym typeface="+mn-lt"/>
              </a:rPr>
              <a:t>：最大平均差异。给定两个分布的样本，通过寻找在样本空间上的连续函数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cs typeface="+mn-ea"/>
                <a:sym typeface="+mn-lt"/>
              </a:rPr>
              <a:t>f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cs typeface="+mn-ea"/>
                <a:sym typeface="+mn-lt"/>
              </a:rPr>
              <a:t>，求不同分布的样本在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cs typeface="+mn-ea"/>
                <a:sym typeface="+mn-lt"/>
              </a:rPr>
              <a:t>f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cs typeface="+mn-ea"/>
                <a:sym typeface="+mn-lt"/>
              </a:rPr>
              <a:t>上的函数值的均值，通过把两个均值作差可以得到两个分布对应于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cs typeface="+mn-ea"/>
                <a:sym typeface="+mn-lt"/>
              </a:rPr>
              <a:t>f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cs typeface="+mn-ea"/>
                <a:sym typeface="+mn-lt"/>
              </a:rPr>
              <a:t>的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cs typeface="+mn-ea"/>
                <a:sym typeface="+mn-lt"/>
              </a:rPr>
              <a:t>mean discrepancy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cs typeface="+mn-ea"/>
                <a:sym typeface="+mn-lt"/>
              </a:rPr>
              <a:t>。寻找一个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cs typeface="+mn-ea"/>
                <a:sym typeface="+mn-lt"/>
              </a:rPr>
              <a:t>f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cs typeface="+mn-ea"/>
                <a:sym typeface="+mn-lt"/>
              </a:rPr>
              <a:t>使得这个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cs typeface="+mn-ea"/>
                <a:sym typeface="+mn-lt"/>
              </a:rPr>
              <a:t>mean discrepancy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cs typeface="+mn-ea"/>
                <a:sym typeface="+mn-lt"/>
              </a:rPr>
              <a:t>有最大值，就得到了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cs typeface="+mn-ea"/>
                <a:sym typeface="+mn-lt"/>
              </a:rPr>
              <a:t>MMD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cs typeface="+mn-ea"/>
                <a:sym typeface="+mn-lt"/>
              </a:rPr>
              <a:t>。最后取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cs typeface="+mn-ea"/>
                <a:sym typeface="+mn-lt"/>
              </a:rPr>
              <a:t>MMD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cs typeface="+mn-ea"/>
                <a:sym typeface="+mn-lt"/>
              </a:rPr>
              <a:t>作为检验统计量（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cs typeface="+mn-ea"/>
                <a:sym typeface="+mn-lt"/>
              </a:rPr>
              <a:t>test statistic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cs typeface="+mn-ea"/>
                <a:sym typeface="+mn-lt"/>
              </a:rPr>
              <a:t>），从而判断两个分布是否相同。如果这个值足够小，就认为两个分布相同，否则就认为它们不相同。同时这个值也用来判断两个分布之间的相似程度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3748617"/>
            <a:ext cx="5600700" cy="2324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720" y="4621213"/>
            <a:ext cx="5882746" cy="62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7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46401" y="685284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JS</a:t>
            </a: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散度（两个概率分布的相似度）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62" y="527050"/>
            <a:ext cx="5324475" cy="685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96672" y="2463284"/>
            <a:ext cx="4997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Wasserstein</a:t>
            </a: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距离（两个概率分布之间的距离）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3362325"/>
            <a:ext cx="3714750" cy="514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t="8517"/>
          <a:stretch/>
        </p:blipFill>
        <p:spPr>
          <a:xfrm>
            <a:off x="6517784" y="1600199"/>
            <a:ext cx="5140815" cy="434979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1000" y="4330700"/>
            <a:ext cx="542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cs typeface="+mn-ea"/>
                <a:sym typeface="+mn-lt"/>
              </a:rPr>
              <a:t>直观上可以把</a:t>
            </a:r>
            <a:r>
              <a:rPr lang="en-US" altLang="zh-CN" sz="1600" dirty="0" smtClean="0">
                <a:cs typeface="+mn-ea"/>
                <a:sym typeface="+mn-lt"/>
              </a:rPr>
              <a:t>E</a:t>
            </a:r>
            <a:r>
              <a:rPr lang="en-US" altLang="zh-CN" sz="1600" baseline="-25000" dirty="0" smtClean="0">
                <a:cs typeface="+mn-ea"/>
                <a:sym typeface="+mn-lt"/>
              </a:rPr>
              <a:t>(</a:t>
            </a:r>
            <a:r>
              <a:rPr lang="en-US" altLang="zh-CN" sz="1600" baseline="-25000" dirty="0" err="1" smtClean="0">
                <a:cs typeface="+mn-ea"/>
                <a:sym typeface="+mn-lt"/>
              </a:rPr>
              <a:t>x,y</a:t>
            </a:r>
            <a:r>
              <a:rPr lang="en-US" altLang="zh-CN" sz="1600" baseline="-25000" dirty="0" smtClean="0">
                <a:cs typeface="+mn-ea"/>
                <a:sym typeface="+mn-lt"/>
              </a:rPr>
              <a:t>)∼</a:t>
            </a:r>
            <a:r>
              <a:rPr lang="el-GR" altLang="zh-CN" sz="1600" baseline="-25000" dirty="0" smtClean="0">
                <a:cs typeface="+mn-ea"/>
                <a:sym typeface="+mn-lt"/>
              </a:rPr>
              <a:t>γ</a:t>
            </a:r>
            <a:r>
              <a:rPr lang="el-GR" altLang="zh-CN" sz="1600" dirty="0" smtClean="0">
                <a:cs typeface="+mn-ea"/>
                <a:sym typeface="+mn-lt"/>
              </a:rPr>
              <a:t>[||</a:t>
            </a:r>
            <a:r>
              <a:rPr lang="en-US" altLang="zh-CN" sz="1600" dirty="0" smtClean="0">
                <a:cs typeface="+mn-ea"/>
                <a:sym typeface="+mn-lt"/>
              </a:rPr>
              <a:t>x−y||] </a:t>
            </a:r>
            <a:r>
              <a:rPr lang="zh-CN" altLang="en-US" sz="1600" dirty="0" smtClean="0">
                <a:cs typeface="+mn-ea"/>
                <a:sym typeface="+mn-lt"/>
              </a:rPr>
              <a:t>理解为在</a:t>
            </a:r>
            <a:r>
              <a:rPr lang="el-GR" altLang="zh-CN" sz="1600" dirty="0" smtClean="0">
                <a:cs typeface="+mn-ea"/>
                <a:sym typeface="+mn-lt"/>
              </a:rPr>
              <a:t>γ</a:t>
            </a:r>
            <a:r>
              <a:rPr lang="zh-CN" altLang="en-US" sz="1600" dirty="0" smtClean="0">
                <a:cs typeface="+mn-ea"/>
                <a:sym typeface="+mn-lt"/>
              </a:rPr>
              <a:t>这个路径规划下把土堆</a:t>
            </a:r>
            <a:r>
              <a:rPr lang="en-US" altLang="zh-CN" sz="1600" dirty="0" smtClean="0">
                <a:cs typeface="+mn-ea"/>
                <a:sym typeface="+mn-lt"/>
              </a:rPr>
              <a:t>P1</a:t>
            </a:r>
            <a:r>
              <a:rPr lang="zh-CN" altLang="en-US" sz="1600" dirty="0" smtClean="0">
                <a:cs typeface="+mn-ea"/>
                <a:sym typeface="+mn-lt"/>
              </a:rPr>
              <a:t>挪到土堆</a:t>
            </a:r>
            <a:r>
              <a:rPr lang="en-US" altLang="zh-CN" sz="1600" dirty="0" smtClean="0">
                <a:cs typeface="+mn-ea"/>
                <a:sym typeface="+mn-lt"/>
              </a:rPr>
              <a:t>P2</a:t>
            </a:r>
            <a:r>
              <a:rPr lang="zh-CN" altLang="en-US" sz="1600" dirty="0" smtClean="0">
                <a:cs typeface="+mn-ea"/>
                <a:sym typeface="+mn-lt"/>
              </a:rPr>
              <a:t>所需要的消耗。而</a:t>
            </a:r>
            <a:r>
              <a:rPr lang="en-US" altLang="zh-CN" sz="1600" dirty="0" smtClean="0">
                <a:cs typeface="+mn-ea"/>
                <a:sym typeface="+mn-lt"/>
              </a:rPr>
              <a:t>Wasserstein</a:t>
            </a:r>
            <a:r>
              <a:rPr lang="zh-CN" altLang="en-US" sz="1600" dirty="0" smtClean="0">
                <a:cs typeface="+mn-ea"/>
                <a:sym typeface="+mn-lt"/>
              </a:rPr>
              <a:t>距离就是在最优路径规划下的最小消耗。</a:t>
            </a:r>
            <a:endParaRPr lang="zh-CN" altLang="en-US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487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50" y="166687"/>
            <a:ext cx="5467786" cy="2984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58" y="284162"/>
            <a:ext cx="2970454" cy="27495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54225" y="3143935"/>
            <a:ext cx="8083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KL</a:t>
            </a:r>
            <a:r>
              <a:rPr lang="zh-CN" altLang="en-US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散度和</a:t>
            </a:r>
            <a:r>
              <a:rPr lang="en-US" altLang="zh-CN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JS</a:t>
            </a:r>
            <a:r>
              <a:rPr lang="zh-CN" altLang="en-US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散度是突变的，要么最大要么最小，</a:t>
            </a:r>
            <a:r>
              <a:rPr lang="en-US" altLang="zh-CN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Wasserstein</a:t>
            </a:r>
            <a:r>
              <a:rPr lang="zh-CN" altLang="en-US" b="1" i="0" dirty="0" smtClean="0">
                <a:solidFill>
                  <a:srgbClr val="C00000"/>
                </a:solidFill>
                <a:effectLst/>
                <a:cs typeface="+mn-ea"/>
                <a:sym typeface="+mn-lt"/>
              </a:rPr>
              <a:t>距离却是平滑的</a:t>
            </a:r>
            <a:endParaRPr lang="zh-CN" altLang="en-US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93800" y="3503136"/>
            <a:ext cx="980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如果我们要用梯度下降法优化这个参数，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KL</a:t>
            </a: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和</a:t>
            </a:r>
            <a:r>
              <a:rPr lang="en-US" altLang="zh-CN" b="1" dirty="0">
                <a:solidFill>
                  <a:srgbClr val="C00000"/>
                </a:solidFill>
                <a:cs typeface="+mn-ea"/>
                <a:sym typeface="+mn-lt"/>
              </a:rPr>
              <a:t>JS</a:t>
            </a: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根本提供不了梯度，Wasserstein距离却</a:t>
            </a:r>
            <a:r>
              <a:rPr lang="zh-CN" altLang="en-US" b="1" dirty="0" smtClean="0">
                <a:solidFill>
                  <a:srgbClr val="C00000"/>
                </a:solidFill>
                <a:cs typeface="+mn-ea"/>
                <a:sym typeface="+mn-lt"/>
              </a:rPr>
              <a:t>可以</a:t>
            </a:r>
            <a:endParaRPr lang="zh-CN" altLang="en-US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0" y="3975653"/>
            <a:ext cx="3505200" cy="2444197"/>
          </a:xfrm>
          <a:prstGeom prst="rect">
            <a:avLst/>
          </a:prstGeom>
        </p:spPr>
      </p:pic>
      <p:pic>
        <p:nvPicPr>
          <p:cNvPr id="11" name="图片 1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200900" y="3975653"/>
            <a:ext cx="3505200" cy="244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15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791" y="244049"/>
            <a:ext cx="1454885" cy="523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799" b="1" dirty="0">
                <a:solidFill>
                  <a:prstClr val="white"/>
                </a:solidFill>
                <a:cs typeface="+mn-ea"/>
                <a:sym typeface="+mn-lt"/>
              </a:rPr>
              <a:t>VAE</a:t>
            </a:r>
            <a:r>
              <a:rPr lang="zh-CN" altLang="en-US" sz="2799" b="1" dirty="0">
                <a:solidFill>
                  <a:prstClr val="white"/>
                </a:solidFill>
                <a:cs typeface="+mn-ea"/>
                <a:sym typeface="+mn-lt"/>
              </a:rPr>
              <a:t>：</a:t>
            </a:r>
            <a:r>
              <a:rPr lang="en-US" altLang="zh-CN" sz="2799" b="1" dirty="0">
                <a:solidFill>
                  <a:prstClr val="white"/>
                </a:solidFill>
                <a:cs typeface="+mn-ea"/>
                <a:sym typeface="+mn-lt"/>
              </a:rPr>
              <a:t>2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6" y="424975"/>
            <a:ext cx="9601067" cy="4452924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686663" y="5326686"/>
            <a:ext cx="6818673" cy="1016000"/>
            <a:chOff x="2165350" y="5390186"/>
            <a:chExt cx="6818673" cy="10160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5350" y="5390186"/>
              <a:ext cx="2895600" cy="101600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7994650" y="5645150"/>
              <a:ext cx="9893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cs typeface="+mn-ea"/>
                  <a:sym typeface="+mn-lt"/>
                </a:rPr>
                <a:t>q</a:t>
              </a:r>
              <a:r>
                <a:rPr lang="en-US" altLang="zh-CN" sz="2400" b="1" dirty="0" smtClean="0">
                  <a:solidFill>
                    <a:srgbClr val="C00000"/>
                  </a:solidFill>
                  <a:cs typeface="+mn-ea"/>
                  <a:sym typeface="+mn-lt"/>
                </a:rPr>
                <a:t>(</a:t>
              </a:r>
              <a:r>
                <a:rPr lang="en-US" altLang="zh-CN" sz="2400" b="1" dirty="0" err="1" smtClean="0">
                  <a:solidFill>
                    <a:srgbClr val="C00000"/>
                  </a:solidFill>
                  <a:cs typeface="+mn-ea"/>
                  <a:sym typeface="+mn-lt"/>
                </a:rPr>
                <a:t>z|x</a:t>
              </a:r>
              <a:r>
                <a:rPr lang="en-US" altLang="zh-CN" sz="2400" b="1" dirty="0" smtClean="0">
                  <a:solidFill>
                    <a:srgbClr val="C00000"/>
                  </a:solidFill>
                  <a:cs typeface="+mn-ea"/>
                  <a:sym typeface="+mn-lt"/>
                </a:rPr>
                <a:t>)</a:t>
              </a:r>
              <a:endParaRPr lang="zh-CN" altLang="en-US" sz="2400" b="1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  <p:cxnSp>
          <p:nvCxnSpPr>
            <p:cNvPr id="11" name="直接箭头连接符 10"/>
            <p:cNvCxnSpPr>
              <a:endCxn id="7" idx="1"/>
            </p:cNvCxnSpPr>
            <p:nvPr/>
          </p:nvCxnSpPr>
          <p:spPr>
            <a:xfrm flipV="1">
              <a:off x="5175250" y="5875983"/>
              <a:ext cx="2819400" cy="35868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22" y="76724"/>
            <a:ext cx="8953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cs typeface="+mn-ea"/>
                <a:sym typeface="+mn-lt"/>
              </a:rPr>
              <a:t>VAE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959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20" y="336053"/>
            <a:ext cx="8894960" cy="31643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3" y="3833774"/>
            <a:ext cx="6632675" cy="21987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268" y="4300703"/>
            <a:ext cx="4807809" cy="5147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6437" y="5273675"/>
            <a:ext cx="2030413" cy="560585"/>
          </a:xfrm>
          <a:prstGeom prst="rect">
            <a:avLst/>
          </a:prstGeom>
        </p:spPr>
      </p:pic>
      <p:sp>
        <p:nvSpPr>
          <p:cNvPr id="11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22" y="76724"/>
            <a:ext cx="8953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cs typeface="+mn-ea"/>
                <a:sym typeface="+mn-lt"/>
              </a:rPr>
              <a:t>VAE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0553700" y="4768850"/>
            <a:ext cx="12700" cy="361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721600" y="38036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cs typeface="+mn-ea"/>
                <a:sym typeface="+mn-lt"/>
              </a:rPr>
              <a:t>重构损失</a:t>
            </a:r>
            <a:endParaRPr lang="zh-CN" altLang="en-US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36150" y="38036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cs typeface="+mn-ea"/>
                <a:sym typeface="+mn-lt"/>
              </a:rPr>
              <a:t>先验损失</a:t>
            </a:r>
          </a:p>
        </p:txBody>
      </p:sp>
    </p:spTree>
    <p:extLst>
      <p:ext uri="{BB962C8B-B14F-4D97-AF65-F5344CB8AC3E}">
        <p14:creationId xmlns:p14="http://schemas.microsoft.com/office/powerpoint/2010/main" val="103379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3268"/>
          <a:stretch/>
        </p:blipFill>
        <p:spPr>
          <a:xfrm>
            <a:off x="5612787" y="851469"/>
            <a:ext cx="5745132" cy="1592024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678354" y="737620"/>
            <a:ext cx="5208096" cy="5525636"/>
            <a:chOff x="456654" y="782013"/>
            <a:chExt cx="4798914" cy="4905186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654" y="782013"/>
              <a:ext cx="3698110" cy="285978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544" y="3641795"/>
              <a:ext cx="4788024" cy="2045404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465" y="3034028"/>
            <a:ext cx="5184576" cy="7899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9125" y="4111153"/>
            <a:ext cx="7872875" cy="46471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0985" y="5106912"/>
            <a:ext cx="5184576" cy="633000"/>
          </a:xfrm>
          <a:prstGeom prst="rect">
            <a:avLst/>
          </a:prstGeom>
        </p:spPr>
      </p:pic>
      <p:sp>
        <p:nvSpPr>
          <p:cNvPr id="16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22" y="76724"/>
            <a:ext cx="8953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cs typeface="+mn-ea"/>
                <a:sym typeface="+mn-lt"/>
              </a:rPr>
              <a:t>VAE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32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791" y="244049"/>
            <a:ext cx="4486165" cy="523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799" b="1" dirty="0">
                <a:solidFill>
                  <a:prstClr val="white"/>
                </a:solidFill>
                <a:cs typeface="+mn-ea"/>
                <a:sym typeface="+mn-lt"/>
              </a:rPr>
              <a:t>VAE—</a:t>
            </a:r>
            <a:r>
              <a:rPr lang="zh-CN" altLang="en-US" sz="2799" b="1" dirty="0">
                <a:solidFill>
                  <a:prstClr val="white"/>
                </a:solidFill>
                <a:cs typeface="+mn-ea"/>
                <a:sym typeface="+mn-lt"/>
              </a:rPr>
              <a:t>架构模型：直观理解</a:t>
            </a:r>
            <a:endParaRPr lang="en-US" altLang="zh-CN" sz="2799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99" y="538594"/>
            <a:ext cx="6957609" cy="49596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627" y="1204979"/>
            <a:ext cx="2880320" cy="315435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35" y="5595946"/>
            <a:ext cx="5306815" cy="8085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550" y="6339327"/>
            <a:ext cx="5904656" cy="34853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9476" y="5592309"/>
            <a:ext cx="3888432" cy="474750"/>
          </a:xfrm>
          <a:prstGeom prst="rect">
            <a:avLst/>
          </a:prstGeom>
        </p:spPr>
      </p:pic>
      <p:sp>
        <p:nvSpPr>
          <p:cNvPr id="15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22" y="76724"/>
            <a:ext cx="8953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cs typeface="+mn-ea"/>
                <a:sym typeface="+mn-lt"/>
              </a:rPr>
              <a:t>VAE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799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41" y="1320811"/>
            <a:ext cx="6001709" cy="40336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648" y="1558925"/>
            <a:ext cx="3714750" cy="428625"/>
          </a:xfrm>
          <a:prstGeom prst="rect">
            <a:avLst/>
          </a:prstGeom>
        </p:spPr>
      </p:pic>
      <p:sp>
        <p:nvSpPr>
          <p:cNvPr id="4" name="矩形-5">
            <a:extLst>
              <a:ext uri="{FF2B5EF4-FFF2-40B4-BE49-F238E27FC236}">
                <a16:creationId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22" y="76724"/>
            <a:ext cx="8953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cs typeface="+mn-ea"/>
                <a:sym typeface="+mn-lt"/>
              </a:rPr>
              <a:t>VAE</a:t>
            </a:r>
            <a:endParaRPr lang="en-US" altLang="zh-CN" sz="2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41533" y="2721170"/>
            <a:ext cx="54102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cs typeface="+mn-ea"/>
                <a:sym typeface="+mn-lt"/>
              </a:rPr>
              <a:t>1</a:t>
            </a:r>
            <a:r>
              <a:rPr lang="zh-CN" altLang="en-US" dirty="0" smtClean="0">
                <a:cs typeface="+mn-ea"/>
                <a:sym typeface="+mn-lt"/>
              </a:rPr>
              <a:t>、不会产生真的生成图片，而是产生和一样的图片（模仿）由于使用的是均方根误差，它使得生成器是收敛到了平均最优，导致生成的图像有一点模糊</a:t>
            </a:r>
            <a:endParaRPr lang="en-US" altLang="zh-CN" dirty="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cs typeface="+mn-ea"/>
                <a:sym typeface="+mn-lt"/>
              </a:rPr>
              <a:t>2</a:t>
            </a:r>
            <a:r>
              <a:rPr lang="zh-CN" altLang="en-US" dirty="0" smtClean="0">
                <a:cs typeface="+mn-ea"/>
                <a:sym typeface="+mn-lt"/>
              </a:rPr>
              <a:t>、图像样本训练出的 </a:t>
            </a:r>
            <a:r>
              <a:rPr lang="en-US" altLang="zh-CN" dirty="0" smtClean="0">
                <a:cs typeface="+mn-ea"/>
                <a:sym typeface="+mn-lt"/>
              </a:rPr>
              <a:t>VAE </a:t>
            </a:r>
            <a:r>
              <a:rPr lang="zh-CN" altLang="en-US" dirty="0" smtClean="0">
                <a:cs typeface="+mn-ea"/>
                <a:sym typeface="+mn-lt"/>
              </a:rPr>
              <a:t>生成的样本不够清晰（近似分布），第一个原因是由 </a:t>
            </a:r>
            <a:r>
              <a:rPr lang="en-US" altLang="zh-CN" dirty="0" smtClean="0">
                <a:cs typeface="+mn-ea"/>
                <a:sym typeface="+mn-lt"/>
              </a:rPr>
              <a:t>KL </a:t>
            </a:r>
            <a:r>
              <a:rPr lang="zh-CN" altLang="en-US" dirty="0" smtClean="0">
                <a:cs typeface="+mn-ea"/>
                <a:sym typeface="+mn-lt"/>
              </a:rPr>
              <a:t>散度的固有性质造成的，另一个可能原因是后验分布过于简单，不符合实际学习场景。</a:t>
            </a:r>
            <a:endParaRPr lang="en-US" altLang="zh-CN" dirty="0" smtClean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935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lhmpnsr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869</Words>
  <Application>Microsoft Office PowerPoint</Application>
  <PresentationFormat>宽屏</PresentationFormat>
  <Paragraphs>92</Paragraphs>
  <Slides>23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等线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2020-11-26T11:46:02Z</dcterms:created>
  <dcterms:modified xsi:type="dcterms:W3CDTF">2020-11-26T11:46:11Z</dcterms:modified>
</cp:coreProperties>
</file>